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64" r:id="rId4"/>
    <p:sldId id="259" r:id="rId5"/>
    <p:sldId id="258" r:id="rId6"/>
    <p:sldId id="260" r:id="rId7"/>
    <p:sldId id="261"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3" d="100"/>
          <a:sy n="83" d="100"/>
        </p:scale>
        <p:origin x="-7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14FAF78-8F8A-4C35-A389-78A914498B91}" type="datetimeFigureOut">
              <a:rPr lang="ar-IQ" smtClean="0"/>
              <a:t>22/04/1445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2117088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14FAF78-8F8A-4C35-A389-78A914498B91}" type="datetimeFigureOut">
              <a:rPr lang="ar-IQ" smtClean="0"/>
              <a:t>22/04/1445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2817824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14FAF78-8F8A-4C35-A389-78A914498B91}" type="datetimeFigureOut">
              <a:rPr lang="ar-IQ" smtClean="0"/>
              <a:t>22/04/1445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4988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14FAF78-8F8A-4C35-A389-78A914498B91}" type="datetimeFigureOut">
              <a:rPr lang="ar-IQ" smtClean="0"/>
              <a:t>22/04/1445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109010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14FAF78-8F8A-4C35-A389-78A914498B91}" type="datetimeFigureOut">
              <a:rPr lang="ar-IQ" smtClean="0"/>
              <a:t>22/04/1445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679414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14FAF78-8F8A-4C35-A389-78A914498B91}" type="datetimeFigureOut">
              <a:rPr lang="ar-IQ" smtClean="0"/>
              <a:t>22/04/1445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81426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14FAF78-8F8A-4C35-A389-78A914498B91}" type="datetimeFigureOut">
              <a:rPr lang="ar-IQ" smtClean="0"/>
              <a:t>22/04/1445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243107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14FAF78-8F8A-4C35-A389-78A914498B91}" type="datetimeFigureOut">
              <a:rPr lang="ar-IQ" smtClean="0"/>
              <a:t>22/04/1445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187648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14FAF78-8F8A-4C35-A389-78A914498B91}" type="datetimeFigureOut">
              <a:rPr lang="ar-IQ" smtClean="0"/>
              <a:t>22/04/1445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2454526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4FAF78-8F8A-4C35-A389-78A914498B91}" type="datetimeFigureOut">
              <a:rPr lang="ar-IQ" smtClean="0"/>
              <a:t>22/04/1445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2596107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14FAF78-8F8A-4C35-A389-78A914498B91}" type="datetimeFigureOut">
              <a:rPr lang="ar-IQ" smtClean="0"/>
              <a:t>22/04/1445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1529ED2-EE98-4BDF-A8AC-D3D0B7EE29B3}" type="slidenum">
              <a:rPr lang="ar-IQ" smtClean="0"/>
              <a:t>‹#›</a:t>
            </a:fld>
            <a:endParaRPr lang="ar-IQ"/>
          </a:p>
        </p:txBody>
      </p:sp>
    </p:spTree>
    <p:extLst>
      <p:ext uri="{BB962C8B-B14F-4D97-AF65-F5344CB8AC3E}">
        <p14:creationId xmlns:p14="http://schemas.microsoft.com/office/powerpoint/2010/main" val="16256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14FAF78-8F8A-4C35-A389-78A914498B91}" type="datetimeFigureOut">
              <a:rPr lang="ar-IQ" smtClean="0"/>
              <a:t>22/04/1445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1529ED2-EE98-4BDF-A8AC-D3D0B7EE29B3}" type="slidenum">
              <a:rPr lang="ar-IQ" smtClean="0"/>
              <a:t>‹#›</a:t>
            </a:fld>
            <a:endParaRPr lang="ar-IQ"/>
          </a:p>
        </p:txBody>
      </p:sp>
    </p:spTree>
    <p:extLst>
      <p:ext uri="{BB962C8B-B14F-4D97-AF65-F5344CB8AC3E}">
        <p14:creationId xmlns:p14="http://schemas.microsoft.com/office/powerpoint/2010/main" val="847989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5576" y="404664"/>
            <a:ext cx="7776864" cy="5976664"/>
          </a:xfrm>
        </p:spPr>
        <p:txBody>
          <a:bodyPr/>
          <a:lstStyle/>
          <a:p>
            <a:pPr>
              <a:lnSpc>
                <a:spcPct val="115000"/>
              </a:lnSpc>
              <a:spcAft>
                <a:spcPts val="1000"/>
              </a:spcAft>
            </a:pPr>
            <a:r>
              <a:rPr lang="ar-IQ" sz="4000" b="1" dirty="0" smtClean="0">
                <a:effectLst/>
                <a:latin typeface="Andalus"/>
                <a:ea typeface="Calibri"/>
                <a:cs typeface="DecoType Naskh Swashes"/>
              </a:rPr>
              <a:t>قسم</a:t>
            </a:r>
            <a:r>
              <a:rPr lang="ar-IQ" sz="4000" b="1" dirty="0" smtClean="0">
                <a:effectLst/>
                <a:latin typeface="Andalus"/>
                <a:ea typeface="Calibri"/>
                <a:cs typeface="Aharoni"/>
              </a:rPr>
              <a:t> </a:t>
            </a:r>
            <a:r>
              <a:rPr lang="ar-IQ" sz="4000" b="1" dirty="0" smtClean="0">
                <a:effectLst/>
                <a:latin typeface="Andalus"/>
                <a:ea typeface="Calibri"/>
                <a:cs typeface="DecoType Naskh Swashes"/>
              </a:rPr>
              <a:t>المحاصيل</a:t>
            </a:r>
            <a:r>
              <a:rPr lang="ar-IQ" sz="4000" b="1" dirty="0" smtClean="0">
                <a:effectLst/>
                <a:latin typeface="Andalus"/>
                <a:ea typeface="Calibri"/>
                <a:cs typeface="Aharoni"/>
              </a:rPr>
              <a:t> </a:t>
            </a:r>
            <a:r>
              <a:rPr lang="ar-IQ" sz="4000" b="1" dirty="0" smtClean="0">
                <a:effectLst/>
                <a:latin typeface="Andalus"/>
                <a:ea typeface="Calibri"/>
                <a:cs typeface="DecoType Naskh Swashes"/>
              </a:rPr>
              <a:t>الحقلية</a:t>
            </a:r>
            <a:endParaRPr lang="en-US" sz="1200" dirty="0">
              <a:ea typeface="Calibri"/>
              <a:cs typeface="Arial"/>
            </a:endParaRPr>
          </a:p>
          <a:p>
            <a:pPr algn="r">
              <a:lnSpc>
                <a:spcPct val="115000"/>
              </a:lnSpc>
              <a:spcAft>
                <a:spcPts val="1000"/>
              </a:spcAft>
              <a:tabLst>
                <a:tab pos="2893060" algn="ctr"/>
                <a:tab pos="3862705" algn="l"/>
              </a:tabLst>
            </a:pPr>
            <a:r>
              <a:rPr lang="ar-IQ" b="1" dirty="0" smtClean="0">
                <a:effectLst/>
                <a:latin typeface="Andalus"/>
                <a:ea typeface="Calibri"/>
                <a:cs typeface="DecoType Naskh Swashes"/>
              </a:rPr>
              <a:t>	                                 المرحلة الرابعة</a:t>
            </a:r>
            <a:endParaRPr lang="en-US" sz="1200" dirty="0">
              <a:ea typeface="Calibri"/>
              <a:cs typeface="Arial"/>
            </a:endParaRPr>
          </a:p>
          <a:p>
            <a:pPr>
              <a:lnSpc>
                <a:spcPct val="115000"/>
              </a:lnSpc>
              <a:spcAft>
                <a:spcPts val="1000"/>
              </a:spcAft>
            </a:pPr>
            <a:r>
              <a:rPr lang="ar-IQ" sz="1800" dirty="0">
                <a:ea typeface="Calibri"/>
              </a:rPr>
              <a:t> </a:t>
            </a:r>
            <a:endParaRPr lang="en-US" sz="1200" dirty="0">
              <a:ea typeface="Calibri"/>
              <a:cs typeface="Arial"/>
            </a:endParaRPr>
          </a:p>
          <a:p>
            <a:pPr algn="r">
              <a:lnSpc>
                <a:spcPct val="115000"/>
              </a:lnSpc>
              <a:spcAft>
                <a:spcPts val="1000"/>
              </a:spcAft>
            </a:pPr>
            <a:r>
              <a:rPr lang="ar-IQ" sz="4000" b="1" dirty="0">
                <a:ea typeface="Calibri"/>
                <a:cs typeface="Arabic Typesetting"/>
              </a:rPr>
              <a:t> </a:t>
            </a:r>
            <a:endParaRPr lang="en-US" sz="1200" dirty="0">
              <a:ea typeface="Calibri"/>
              <a:cs typeface="Arial"/>
            </a:endParaRPr>
          </a:p>
          <a:p>
            <a:pPr>
              <a:lnSpc>
                <a:spcPct val="115000"/>
              </a:lnSpc>
              <a:spcAft>
                <a:spcPts val="1000"/>
              </a:spcAft>
            </a:pPr>
            <a:r>
              <a:rPr lang="ar-IQ" b="1" dirty="0" smtClean="0">
                <a:effectLst/>
                <a:latin typeface="Arabic Typesetting"/>
                <a:ea typeface="Calibri"/>
                <a:cs typeface="DecoType Naskh Swashes"/>
              </a:rPr>
              <a:t>مدرسة المادة</a:t>
            </a:r>
            <a:endParaRPr lang="en-US" sz="1200" dirty="0">
              <a:ea typeface="Calibri"/>
              <a:cs typeface="Arial"/>
            </a:endParaRPr>
          </a:p>
          <a:p>
            <a:pPr>
              <a:lnSpc>
                <a:spcPct val="115000"/>
              </a:lnSpc>
              <a:spcAft>
                <a:spcPts val="1000"/>
              </a:spcAft>
            </a:pPr>
            <a:r>
              <a:rPr lang="ar-IQ" b="1" dirty="0" err="1" smtClean="0">
                <a:effectLst/>
                <a:latin typeface="Arabic Typesetting"/>
                <a:ea typeface="Calibri"/>
                <a:cs typeface="DecoType Naskh Swashes"/>
              </a:rPr>
              <a:t>م.م</a:t>
            </a:r>
            <a:r>
              <a:rPr lang="ar-IQ" b="1" dirty="0" smtClean="0">
                <a:effectLst/>
                <a:latin typeface="Arabic Typesetting"/>
                <a:ea typeface="Calibri"/>
                <a:cs typeface="DecoType Naskh Swashes"/>
              </a:rPr>
              <a:t>. رغد صباح حسن</a:t>
            </a:r>
            <a:endParaRPr lang="en-US" sz="1200" dirty="0">
              <a:ea typeface="Calibri"/>
              <a:cs typeface="Arial"/>
            </a:endParaRPr>
          </a:p>
          <a:p>
            <a:endParaRPr lang="ar-IQ" dirty="0"/>
          </a:p>
        </p:txBody>
      </p:sp>
    </p:spTree>
    <p:extLst>
      <p:ext uri="{BB962C8B-B14F-4D97-AF65-F5344CB8AC3E}">
        <p14:creationId xmlns:p14="http://schemas.microsoft.com/office/powerpoint/2010/main" val="17079145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55000" lnSpcReduction="20000"/>
          </a:bodyPr>
          <a:lstStyle/>
          <a:p>
            <a:pPr marR="90170" algn="just">
              <a:lnSpc>
                <a:spcPct val="150000"/>
              </a:lnSpc>
              <a:spcAft>
                <a:spcPts val="1000"/>
              </a:spcAft>
            </a:pPr>
            <a:r>
              <a:rPr lang="ar-IQ" sz="4000" b="1" dirty="0">
                <a:solidFill>
                  <a:srgbClr val="FF0000"/>
                </a:solidFill>
                <a:ea typeface="Calibri"/>
              </a:rPr>
              <a:t>امتصاص المبيد بواسطة الأجزاء الأرضية والخضرية</a:t>
            </a:r>
            <a:endParaRPr lang="en-US" sz="2000" dirty="0">
              <a:ea typeface="Calibri"/>
              <a:cs typeface="Arial"/>
            </a:endParaRPr>
          </a:p>
          <a:p>
            <a:pPr marR="90170" algn="just">
              <a:lnSpc>
                <a:spcPct val="150000"/>
              </a:lnSpc>
              <a:spcAft>
                <a:spcPts val="1000"/>
              </a:spcAft>
            </a:pPr>
            <a:r>
              <a:rPr lang="ar-IQ" sz="3600" b="1" dirty="0">
                <a:solidFill>
                  <a:srgbClr val="00B050"/>
                </a:solidFill>
                <a:ea typeface="Calibri"/>
              </a:rPr>
              <a:t>أولاً: امتصاص المبيد بواسطة الأجزاء الأرضية</a:t>
            </a:r>
            <a:endParaRPr lang="en-US" sz="2000" dirty="0">
              <a:ea typeface="Calibri"/>
              <a:cs typeface="Arial"/>
            </a:endParaRPr>
          </a:p>
          <a:p>
            <a:pPr marR="90170" lvl="0" algn="just">
              <a:lnSpc>
                <a:spcPct val="150000"/>
              </a:lnSpc>
              <a:spcAft>
                <a:spcPts val="1000"/>
              </a:spcAft>
              <a:buFont typeface="+mj-cs"/>
              <a:buAutoNum type="arabic1Minus"/>
            </a:pPr>
            <a:r>
              <a:rPr lang="ar-IQ" sz="3600" b="1" dirty="0">
                <a:ea typeface="Calibri"/>
              </a:rPr>
              <a:t>امتصاص البذرة </a:t>
            </a:r>
            <a:r>
              <a:rPr lang="en-US" sz="3600" b="1" dirty="0" smtClean="0">
                <a:effectLst/>
                <a:latin typeface="Arial"/>
                <a:ea typeface="Calibri"/>
                <a:cs typeface="Arial"/>
              </a:rPr>
              <a:t>Seed uptake</a:t>
            </a:r>
            <a:r>
              <a:rPr lang="ar-IQ" sz="3600" b="1" dirty="0">
                <a:ea typeface="Calibri"/>
              </a:rPr>
              <a:t> :</a:t>
            </a:r>
            <a:endParaRPr lang="en-US" sz="2000" dirty="0">
              <a:ea typeface="Calibri"/>
              <a:cs typeface="Arial"/>
            </a:endParaRPr>
          </a:p>
          <a:p>
            <a:pPr marR="90170" algn="just">
              <a:lnSpc>
                <a:spcPct val="150000"/>
              </a:lnSpc>
              <a:spcAft>
                <a:spcPts val="1000"/>
              </a:spcAft>
            </a:pPr>
            <a:r>
              <a:rPr lang="ar-IQ" b="1" dirty="0">
                <a:ea typeface="Calibri"/>
              </a:rPr>
              <a:t>المبيدات المضافة إلى التربة تمتص </a:t>
            </a:r>
            <a:r>
              <a:rPr lang="ar-IQ" b="1" dirty="0" smtClean="0">
                <a:ea typeface="Calibri"/>
              </a:rPr>
              <a:t>بواسطة </a:t>
            </a:r>
            <a:r>
              <a:rPr lang="ar-IQ" b="1" dirty="0">
                <a:ea typeface="Calibri"/>
              </a:rPr>
              <a:t>البذرة وهذا يحدث قبل أو خلال إنبات البذور. عند </a:t>
            </a:r>
            <a:r>
              <a:rPr lang="ar-IQ" b="1" dirty="0" err="1" smtClean="0">
                <a:ea typeface="Calibri"/>
              </a:rPr>
              <a:t>الأمتصاص</a:t>
            </a:r>
            <a:r>
              <a:rPr lang="ar-IQ" b="1" dirty="0" smtClean="0">
                <a:ea typeface="Calibri"/>
              </a:rPr>
              <a:t> </a:t>
            </a:r>
            <a:r>
              <a:rPr lang="ar-IQ" b="1" dirty="0">
                <a:ea typeface="Calibri"/>
              </a:rPr>
              <a:t>فان المبيدات تبقى على السطح الخارجي لغلاف البذرة بعد الإنبات، امتصاص البذور يستمر حتى يصل تركيزه أعلى من تركيز محيط التربة وهذا ينتج من تراكم المبيدات ضمن البذور ويصبح التركيز أعلى من تركيز محلول التربة المحيط. </a:t>
            </a:r>
            <a:endParaRPr lang="en-US" sz="2000" dirty="0">
              <a:ea typeface="Calibri"/>
              <a:cs typeface="Arial"/>
            </a:endParaRPr>
          </a:p>
          <a:p>
            <a:pPr marR="90170" algn="just">
              <a:lnSpc>
                <a:spcPct val="150000"/>
              </a:lnSpc>
              <a:spcAft>
                <a:spcPts val="1000"/>
              </a:spcAft>
            </a:pPr>
            <a:r>
              <a:rPr lang="ar-IQ" b="1" dirty="0">
                <a:ea typeface="Calibri"/>
              </a:rPr>
              <a:t>بعض </a:t>
            </a:r>
            <a:r>
              <a:rPr lang="ar-IQ" b="1" dirty="0" smtClean="0">
                <a:ea typeface="Calibri"/>
              </a:rPr>
              <a:t>البذور </a:t>
            </a:r>
            <a:r>
              <a:rPr lang="ar-IQ" b="1" dirty="0">
                <a:ea typeface="Calibri"/>
              </a:rPr>
              <a:t>تعمل على خفض أو امتصاص جزيئات المبيد من محلول التربة كما في حالة امتصاص ملح الصوديوم و </a:t>
            </a:r>
            <a:r>
              <a:rPr lang="en-US" b="1" dirty="0" smtClean="0">
                <a:effectLst/>
                <a:latin typeface="Arial"/>
                <a:ea typeface="Calibri"/>
                <a:cs typeface="Arial"/>
              </a:rPr>
              <a:t>2.4 – D</a:t>
            </a:r>
            <a:r>
              <a:rPr lang="ar-IQ" b="1" dirty="0">
                <a:ea typeface="Calibri"/>
              </a:rPr>
              <a:t> بواسطة بذور الذرة  </a:t>
            </a:r>
            <a:r>
              <a:rPr lang="ar-IQ" b="1" dirty="0" err="1">
                <a:ea typeface="Calibri"/>
              </a:rPr>
              <a:t>والبزاليا</a:t>
            </a:r>
            <a:r>
              <a:rPr lang="ar-IQ" b="1" dirty="0">
                <a:ea typeface="Calibri"/>
              </a:rPr>
              <a:t>. تمتص </a:t>
            </a:r>
            <a:r>
              <a:rPr lang="ar-IQ" b="1" dirty="0" smtClean="0">
                <a:ea typeface="Calibri"/>
              </a:rPr>
              <a:t>البذور </a:t>
            </a:r>
            <a:r>
              <a:rPr lang="ar-IQ" b="1" dirty="0">
                <a:ea typeface="Calibri"/>
              </a:rPr>
              <a:t>الممتلئة بالماء كمية من المبيد من محلول التربة بقدر ما تأخذه البذور الحية أو الجافة لأن الامتصاص هو تشرب سلبي .</a:t>
            </a:r>
            <a:endParaRPr lang="en-US" sz="2000" dirty="0">
              <a:ea typeface="Calibri"/>
              <a:cs typeface="Arial"/>
            </a:endParaRPr>
          </a:p>
          <a:p>
            <a:pPr marR="90170" algn="just">
              <a:lnSpc>
                <a:spcPct val="150000"/>
              </a:lnSpc>
              <a:spcAft>
                <a:spcPts val="1000"/>
              </a:spcAft>
            </a:pPr>
            <a:r>
              <a:rPr lang="ar-IQ" b="1" dirty="0">
                <a:ea typeface="Calibri"/>
              </a:rPr>
              <a:t>العوامل التي تؤثر في امتصاص جزيئات المبيد بواسطة البذور من محلول التربة تشمل:</a:t>
            </a:r>
            <a:endParaRPr lang="en-US" sz="2000" dirty="0">
              <a:ea typeface="Calibri"/>
              <a:cs typeface="Arial"/>
            </a:endParaRPr>
          </a:p>
          <a:p>
            <a:endParaRPr lang="ar-IQ" dirty="0"/>
          </a:p>
        </p:txBody>
      </p:sp>
    </p:spTree>
    <p:extLst>
      <p:ext uri="{BB962C8B-B14F-4D97-AF65-F5344CB8AC3E}">
        <p14:creationId xmlns:p14="http://schemas.microsoft.com/office/powerpoint/2010/main" val="8895086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marR="90170" lvl="0" algn="just">
              <a:lnSpc>
                <a:spcPct val="150000"/>
              </a:lnSpc>
              <a:buFont typeface="+mj-lt"/>
              <a:buAutoNum type="arabicPeriod"/>
            </a:pPr>
            <a:r>
              <a:rPr lang="ar-IQ" b="1" dirty="0">
                <a:ea typeface="Calibri"/>
              </a:rPr>
              <a:t>ذوبان المبيد في محلول التربة.</a:t>
            </a:r>
            <a:endParaRPr lang="en-US" sz="2000" dirty="0">
              <a:ea typeface="Calibri"/>
              <a:cs typeface="Arial"/>
            </a:endParaRPr>
          </a:p>
          <a:p>
            <a:pPr marR="90170" lvl="0" algn="just">
              <a:lnSpc>
                <a:spcPct val="150000"/>
              </a:lnSpc>
              <a:buFont typeface="+mj-lt"/>
              <a:buAutoNum type="arabicPeriod"/>
            </a:pPr>
            <a:r>
              <a:rPr lang="ar-IQ" b="1" dirty="0">
                <a:ea typeface="Calibri"/>
              </a:rPr>
              <a:t>معدل انتشار المبيد بالتربة أو البذور أو كلاهما.</a:t>
            </a:r>
            <a:endParaRPr lang="en-US" sz="2000" dirty="0">
              <a:ea typeface="Calibri"/>
              <a:cs typeface="Arial"/>
            </a:endParaRPr>
          </a:p>
          <a:p>
            <a:pPr marR="90170" lvl="0" algn="just">
              <a:lnSpc>
                <a:spcPct val="150000"/>
              </a:lnSpc>
              <a:buFont typeface="+mj-lt"/>
              <a:buAutoNum type="arabicPeriod"/>
            </a:pPr>
            <a:r>
              <a:rPr lang="ar-IQ" b="1" dirty="0">
                <a:ea typeface="Calibri"/>
              </a:rPr>
              <a:t>نفاذية غلاف البذرة للماء.</a:t>
            </a:r>
            <a:endParaRPr lang="en-US" sz="2000" dirty="0">
              <a:ea typeface="Calibri"/>
              <a:cs typeface="Arial"/>
            </a:endParaRPr>
          </a:p>
          <a:p>
            <a:pPr marR="90170" lvl="0" algn="just">
              <a:lnSpc>
                <a:spcPct val="150000"/>
              </a:lnSpc>
              <a:buFont typeface="+mj-lt"/>
              <a:buAutoNum type="arabicPeriod"/>
            </a:pPr>
            <a:r>
              <a:rPr lang="ar-IQ" b="1" dirty="0">
                <a:ea typeface="Calibri"/>
              </a:rPr>
              <a:t>حجم البذرة (البذرة الصغير ة تأخذ كمية اقل وبالعكس).</a:t>
            </a:r>
            <a:endParaRPr lang="en-US" sz="2000" dirty="0">
              <a:ea typeface="Calibri"/>
              <a:cs typeface="Arial"/>
            </a:endParaRPr>
          </a:p>
          <a:p>
            <a:pPr marR="90170" lvl="0" algn="just">
              <a:lnSpc>
                <a:spcPct val="150000"/>
              </a:lnSpc>
              <a:buFont typeface="+mj-lt"/>
              <a:buAutoNum type="arabicPeriod"/>
            </a:pPr>
            <a:r>
              <a:rPr lang="ar-IQ" b="1" dirty="0" smtClean="0">
                <a:ea typeface="Calibri"/>
              </a:rPr>
              <a:t>تركيز </a:t>
            </a:r>
            <a:r>
              <a:rPr lang="ar-IQ" b="1" dirty="0">
                <a:ea typeface="Calibri"/>
              </a:rPr>
              <a:t>المبيد في محلول التربة.</a:t>
            </a:r>
            <a:endParaRPr lang="en-US" sz="2000" dirty="0">
              <a:ea typeface="Calibri"/>
              <a:cs typeface="Arial"/>
            </a:endParaRPr>
          </a:p>
          <a:p>
            <a:pPr marR="90170" lvl="0" algn="just">
              <a:lnSpc>
                <a:spcPct val="150000"/>
              </a:lnSpc>
              <a:buFont typeface="+mj-lt"/>
              <a:buAutoNum type="arabicPeriod"/>
            </a:pPr>
            <a:r>
              <a:rPr lang="ar-IQ" b="1" dirty="0">
                <a:ea typeface="Calibri"/>
              </a:rPr>
              <a:t>التركيب الجزئي لمبيد الأدغال .</a:t>
            </a:r>
            <a:endParaRPr lang="en-US" sz="2000" dirty="0">
              <a:ea typeface="Calibri"/>
              <a:cs typeface="Arial"/>
            </a:endParaRPr>
          </a:p>
          <a:p>
            <a:endParaRPr lang="ar-IQ" dirty="0"/>
          </a:p>
        </p:txBody>
      </p:sp>
    </p:spTree>
    <p:extLst>
      <p:ext uri="{BB962C8B-B14F-4D97-AF65-F5344CB8AC3E}">
        <p14:creationId xmlns:p14="http://schemas.microsoft.com/office/powerpoint/2010/main" val="30820155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0000" lnSpcReduction="20000"/>
          </a:bodyPr>
          <a:lstStyle/>
          <a:p>
            <a:pPr marL="228600" marR="90170" algn="just">
              <a:lnSpc>
                <a:spcPct val="150000"/>
              </a:lnSpc>
              <a:spcAft>
                <a:spcPts val="1000"/>
              </a:spcAft>
            </a:pPr>
            <a:r>
              <a:rPr lang="ar-IQ" sz="3600" b="1" dirty="0">
                <a:ea typeface="Calibri"/>
              </a:rPr>
              <a:t>ب - امتصاص الجذور :</a:t>
            </a:r>
            <a:endParaRPr lang="en-US" sz="2000" dirty="0">
              <a:ea typeface="Calibri"/>
              <a:cs typeface="Arial"/>
            </a:endParaRPr>
          </a:p>
          <a:p>
            <a:pPr marL="26035" marR="90170" algn="just">
              <a:lnSpc>
                <a:spcPct val="150000"/>
              </a:lnSpc>
              <a:spcAft>
                <a:spcPts val="1000"/>
              </a:spcAft>
            </a:pPr>
            <a:r>
              <a:rPr lang="ar-IQ" b="1" dirty="0">
                <a:ea typeface="Calibri"/>
              </a:rPr>
              <a:t>يعد الجذر احد المواقع لدخول المبيد ، ولا تمتص جميع أنواع النباتات مبيدات الأدغال بسهولة من خلال الجذور ولا تدخل جميع المبيدات بسهولة إلى نوع معين من النبات. </a:t>
            </a:r>
            <a:endParaRPr lang="en-US" sz="2000" dirty="0">
              <a:ea typeface="Calibri"/>
              <a:cs typeface="Arial"/>
            </a:endParaRPr>
          </a:p>
          <a:p>
            <a:pPr marL="26035" marR="90170" algn="just">
              <a:lnSpc>
                <a:spcPct val="150000"/>
              </a:lnSpc>
              <a:spcAft>
                <a:spcPts val="1000"/>
              </a:spcAft>
            </a:pPr>
            <a:r>
              <a:rPr lang="ar-IQ" b="1" dirty="0">
                <a:ea typeface="Calibri"/>
              </a:rPr>
              <a:t>أشارت البحوث إلى أن امتصاص الجذور لبعض المبيدات لنباتات رفيعة الأوراق يؤدي دورا ثانويا في فعالية المبيد، بينما جذور معظم نباتات عريضة الأوراق كونها موقعا رئيسا لدخول المبيدات المضافة للتربة .</a:t>
            </a:r>
            <a:endParaRPr lang="en-US" sz="2000" dirty="0">
              <a:ea typeface="Calibri"/>
              <a:cs typeface="Arial"/>
            </a:endParaRPr>
          </a:p>
          <a:p>
            <a:pPr marL="26035" marR="90170" algn="just">
              <a:lnSpc>
                <a:spcPct val="150000"/>
              </a:lnSpc>
              <a:spcAft>
                <a:spcPts val="1000"/>
              </a:spcAft>
            </a:pPr>
            <a:r>
              <a:rPr lang="ar-IQ" b="1" dirty="0">
                <a:ea typeface="Calibri"/>
              </a:rPr>
              <a:t>إن أهمية الجذور كموقع لدخول المبيد الممتص يتعلق مباشرة بمكان المواقع الفعالة للمبيد الممتص من الجذور وإذا كانت المواقع الفعالة في مكان آخر غير الجذور فالمبيدات يجب أن تنتقل من </a:t>
            </a:r>
            <a:r>
              <a:rPr lang="ar-IQ" b="1" dirty="0" smtClean="0">
                <a:ea typeface="Calibri"/>
              </a:rPr>
              <a:t>الجذور </a:t>
            </a:r>
            <a:r>
              <a:rPr lang="ar-IQ" b="1" dirty="0">
                <a:ea typeface="Calibri"/>
              </a:rPr>
              <a:t>إلى هذه </a:t>
            </a:r>
            <a:r>
              <a:rPr lang="ar-IQ" b="1" dirty="0" smtClean="0">
                <a:ea typeface="Calibri"/>
              </a:rPr>
              <a:t>المواقع، </a:t>
            </a:r>
            <a:r>
              <a:rPr lang="ar-IQ" b="1" dirty="0">
                <a:ea typeface="Calibri"/>
              </a:rPr>
              <a:t>في مثل هذه الحالة لا يكون الامتصاص من خلال الجذور مهما فقط بل حركة المبيدات ضمن النبات أساسية لتلك الفعالية. </a:t>
            </a:r>
            <a:endParaRPr lang="en-US" sz="2000" dirty="0">
              <a:ea typeface="Calibri"/>
              <a:cs typeface="Arial"/>
            </a:endParaRPr>
          </a:p>
          <a:p>
            <a:endParaRPr lang="ar-IQ" dirty="0"/>
          </a:p>
        </p:txBody>
      </p:sp>
    </p:spTree>
    <p:extLst>
      <p:ext uri="{BB962C8B-B14F-4D97-AF65-F5344CB8AC3E}">
        <p14:creationId xmlns:p14="http://schemas.microsoft.com/office/powerpoint/2010/main" val="1454831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a:bodyPr>
          <a:lstStyle/>
          <a:p>
            <a:pPr marR="90170" lvl="0" algn="just">
              <a:lnSpc>
                <a:spcPct val="150000"/>
              </a:lnSpc>
              <a:buFont typeface="+mj-lt"/>
              <a:buAutoNum type="arabicPeriod"/>
            </a:pPr>
            <a:r>
              <a:rPr lang="ar-IQ" b="1" dirty="0">
                <a:ea typeface="Calibri"/>
              </a:rPr>
              <a:t>ذوبان المبيد في محلول التربة.</a:t>
            </a:r>
            <a:endParaRPr lang="en-US" sz="2000" dirty="0">
              <a:ea typeface="Calibri"/>
              <a:cs typeface="Arial"/>
            </a:endParaRPr>
          </a:p>
          <a:p>
            <a:pPr marR="90170" lvl="0" algn="just">
              <a:lnSpc>
                <a:spcPct val="150000"/>
              </a:lnSpc>
              <a:buFont typeface="+mj-lt"/>
              <a:buAutoNum type="arabicPeriod"/>
            </a:pPr>
            <a:r>
              <a:rPr lang="ar-IQ" b="1" dirty="0">
                <a:ea typeface="Calibri"/>
              </a:rPr>
              <a:t>معدل انتشار المبيد بالتربة أو البذور أو كلاهما.</a:t>
            </a:r>
            <a:endParaRPr lang="en-US" sz="2000" dirty="0">
              <a:ea typeface="Calibri"/>
              <a:cs typeface="Arial"/>
            </a:endParaRPr>
          </a:p>
          <a:p>
            <a:pPr marR="90170" lvl="0" algn="just">
              <a:lnSpc>
                <a:spcPct val="150000"/>
              </a:lnSpc>
              <a:buFont typeface="+mj-lt"/>
              <a:buAutoNum type="arabicPeriod"/>
            </a:pPr>
            <a:r>
              <a:rPr lang="ar-IQ" b="1" dirty="0">
                <a:ea typeface="Calibri"/>
              </a:rPr>
              <a:t>نفاذية غلاف البذرة للماء.</a:t>
            </a:r>
            <a:endParaRPr lang="en-US" sz="2000" dirty="0">
              <a:ea typeface="Calibri"/>
              <a:cs typeface="Arial"/>
            </a:endParaRPr>
          </a:p>
          <a:p>
            <a:pPr marR="90170" lvl="0" algn="just">
              <a:lnSpc>
                <a:spcPct val="150000"/>
              </a:lnSpc>
              <a:buFont typeface="+mj-lt"/>
              <a:buAutoNum type="arabicPeriod"/>
            </a:pPr>
            <a:r>
              <a:rPr lang="ar-IQ" b="1" dirty="0">
                <a:ea typeface="Calibri"/>
              </a:rPr>
              <a:t>حجم البذرة (البذرة الصغير ة تأخذ كمية اقل وبالعكس).</a:t>
            </a:r>
            <a:endParaRPr lang="en-US" sz="2000" dirty="0">
              <a:ea typeface="Calibri"/>
              <a:cs typeface="Arial"/>
            </a:endParaRPr>
          </a:p>
          <a:p>
            <a:pPr marR="90170" lvl="0" algn="just">
              <a:lnSpc>
                <a:spcPct val="150000"/>
              </a:lnSpc>
              <a:buFont typeface="+mj-lt"/>
              <a:buAutoNum type="arabicPeriod"/>
            </a:pPr>
            <a:r>
              <a:rPr lang="ar-IQ" b="1" dirty="0">
                <a:ea typeface="Calibri"/>
              </a:rPr>
              <a:t>محتوى البذور من البروتين والدهون .</a:t>
            </a:r>
            <a:endParaRPr lang="en-US" sz="2000" dirty="0">
              <a:ea typeface="Calibri"/>
              <a:cs typeface="Arial"/>
            </a:endParaRPr>
          </a:p>
          <a:p>
            <a:pPr marR="90170" lvl="0" algn="just">
              <a:lnSpc>
                <a:spcPct val="150000"/>
              </a:lnSpc>
              <a:buFont typeface="+mj-lt"/>
              <a:buAutoNum type="arabicPeriod"/>
            </a:pPr>
            <a:r>
              <a:rPr lang="ar-IQ" b="1" dirty="0">
                <a:ea typeface="Calibri"/>
              </a:rPr>
              <a:t>تركيز المبيد في محلول التربة.</a:t>
            </a:r>
            <a:endParaRPr lang="en-US" sz="2000" dirty="0">
              <a:ea typeface="Calibri"/>
              <a:cs typeface="Arial"/>
            </a:endParaRPr>
          </a:p>
          <a:p>
            <a:pPr marR="90170" lvl="0" algn="just">
              <a:lnSpc>
                <a:spcPct val="150000"/>
              </a:lnSpc>
              <a:buFont typeface="+mj-lt"/>
              <a:buAutoNum type="arabicPeriod"/>
            </a:pPr>
            <a:r>
              <a:rPr lang="ar-IQ" b="1" dirty="0">
                <a:ea typeface="Calibri"/>
              </a:rPr>
              <a:t>التركيب الجزئي لمبيد الأدغال .</a:t>
            </a:r>
            <a:endParaRPr lang="en-US" sz="2000" dirty="0">
              <a:ea typeface="Calibri"/>
              <a:cs typeface="Arial"/>
            </a:endParaRPr>
          </a:p>
          <a:p>
            <a:endParaRPr lang="ar-IQ" dirty="0"/>
          </a:p>
        </p:txBody>
      </p:sp>
    </p:spTree>
    <p:extLst>
      <p:ext uri="{BB962C8B-B14F-4D97-AF65-F5344CB8AC3E}">
        <p14:creationId xmlns:p14="http://schemas.microsoft.com/office/powerpoint/2010/main" val="68226877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70000" lnSpcReduction="20000"/>
          </a:bodyPr>
          <a:lstStyle/>
          <a:p>
            <a:pPr marL="26035" marR="90170" algn="just">
              <a:lnSpc>
                <a:spcPct val="150000"/>
              </a:lnSpc>
              <a:spcAft>
                <a:spcPts val="1000"/>
              </a:spcAft>
            </a:pPr>
            <a:r>
              <a:rPr lang="ar-IQ" b="1" dirty="0">
                <a:ea typeface="Calibri"/>
              </a:rPr>
              <a:t>من الأمثلة على المبيدات التي تمتص بسرعة بواسطة جذور النبات بشكل عام تشمل </a:t>
            </a:r>
            <a:r>
              <a:rPr lang="en-US" b="1" dirty="0" smtClean="0">
                <a:effectLst/>
                <a:latin typeface="Arial"/>
                <a:ea typeface="Calibri"/>
                <a:cs typeface="Arial"/>
              </a:rPr>
              <a:t>2.4 – D</a:t>
            </a:r>
            <a:r>
              <a:rPr lang="ar-IQ" b="1" dirty="0">
                <a:ea typeface="Calibri"/>
              </a:rPr>
              <a:t> وباقي مجموعة </a:t>
            </a:r>
            <a:r>
              <a:rPr lang="en-US" b="1" dirty="0" err="1" smtClean="0">
                <a:effectLst/>
                <a:latin typeface="Arial"/>
                <a:ea typeface="Calibri"/>
                <a:cs typeface="Arial"/>
              </a:rPr>
              <a:t>Phenoxy</a:t>
            </a:r>
            <a:r>
              <a:rPr lang="ar-IQ" b="1" dirty="0">
                <a:ea typeface="Calibri"/>
              </a:rPr>
              <a:t> و </a:t>
            </a:r>
            <a:r>
              <a:rPr lang="en-US" b="1" dirty="0" smtClean="0">
                <a:effectLst/>
                <a:latin typeface="Arial"/>
                <a:ea typeface="Calibri"/>
                <a:cs typeface="Arial"/>
              </a:rPr>
              <a:t>TCA</a:t>
            </a:r>
            <a:r>
              <a:rPr lang="ar-IQ" b="1" dirty="0">
                <a:ea typeface="Calibri"/>
              </a:rPr>
              <a:t> </a:t>
            </a:r>
            <a:r>
              <a:rPr lang="ar-IQ" b="1" dirty="0" err="1">
                <a:ea typeface="Calibri"/>
              </a:rPr>
              <a:t>والدلابون</a:t>
            </a:r>
            <a:r>
              <a:rPr lang="ar-IQ" b="1" dirty="0">
                <a:ea typeface="Calibri"/>
              </a:rPr>
              <a:t> </a:t>
            </a:r>
            <a:r>
              <a:rPr lang="ar-IQ" b="1" dirty="0" err="1">
                <a:ea typeface="Calibri"/>
              </a:rPr>
              <a:t>والأمترول</a:t>
            </a:r>
            <a:r>
              <a:rPr lang="ar-IQ" b="1" dirty="0">
                <a:ea typeface="Calibri"/>
              </a:rPr>
              <a:t> </a:t>
            </a:r>
            <a:r>
              <a:rPr lang="ar-IQ" b="1" dirty="0" err="1">
                <a:ea typeface="Calibri"/>
              </a:rPr>
              <a:t>والكلورامبين</a:t>
            </a:r>
            <a:r>
              <a:rPr lang="ar-IQ" b="1" dirty="0">
                <a:ea typeface="Calibri"/>
              </a:rPr>
              <a:t> واليوريا المستبدلة </a:t>
            </a:r>
            <a:r>
              <a:rPr lang="ar-IQ" b="1" dirty="0" err="1">
                <a:ea typeface="Calibri"/>
              </a:rPr>
              <a:t>والاسترازين</a:t>
            </a:r>
            <a:r>
              <a:rPr lang="ar-IQ" b="1" dirty="0">
                <a:ea typeface="Calibri"/>
              </a:rPr>
              <a:t> </a:t>
            </a:r>
            <a:r>
              <a:rPr lang="ar-IQ" b="1" dirty="0" err="1">
                <a:ea typeface="Calibri"/>
              </a:rPr>
              <a:t>والداينتروانيلين</a:t>
            </a:r>
            <a:r>
              <a:rPr lang="ar-IQ" b="1" dirty="0">
                <a:ea typeface="Calibri"/>
              </a:rPr>
              <a:t> .  ومن هذه المبيدات </a:t>
            </a:r>
            <a:r>
              <a:rPr lang="en-US" b="1" dirty="0" smtClean="0">
                <a:effectLst/>
                <a:latin typeface="Arial"/>
                <a:ea typeface="Calibri"/>
                <a:cs typeface="Arial"/>
              </a:rPr>
              <a:t>TCA</a:t>
            </a:r>
            <a:r>
              <a:rPr lang="ar-IQ" b="1" dirty="0">
                <a:ea typeface="Calibri"/>
              </a:rPr>
              <a:t> </a:t>
            </a:r>
            <a:r>
              <a:rPr lang="ar-IQ" b="1" dirty="0" err="1">
                <a:ea typeface="Calibri"/>
              </a:rPr>
              <a:t>والدلابون</a:t>
            </a:r>
            <a:r>
              <a:rPr lang="ar-IQ" b="1" dirty="0">
                <a:ea typeface="Calibri"/>
              </a:rPr>
              <a:t> </a:t>
            </a:r>
            <a:r>
              <a:rPr lang="ar-IQ" b="1" dirty="0" err="1">
                <a:ea typeface="Calibri"/>
              </a:rPr>
              <a:t>والأمترول</a:t>
            </a:r>
            <a:r>
              <a:rPr lang="ar-IQ" b="1" dirty="0">
                <a:ea typeface="Calibri"/>
              </a:rPr>
              <a:t> واليوريا </a:t>
            </a:r>
            <a:r>
              <a:rPr lang="ar-IQ" b="1" dirty="0" err="1">
                <a:ea typeface="Calibri"/>
              </a:rPr>
              <a:t>والاسترازين</a:t>
            </a:r>
            <a:r>
              <a:rPr lang="ar-IQ" b="1" dirty="0">
                <a:ea typeface="Calibri"/>
              </a:rPr>
              <a:t> ينتقل بسرعة من الجذور إلى السيقان بينما </a:t>
            </a:r>
            <a:r>
              <a:rPr lang="en-US" b="1" dirty="0" smtClean="0">
                <a:effectLst/>
                <a:latin typeface="Arial"/>
                <a:ea typeface="Calibri"/>
                <a:cs typeface="Arial"/>
              </a:rPr>
              <a:t>2.4 – D</a:t>
            </a:r>
            <a:r>
              <a:rPr lang="ar-IQ" b="1" dirty="0">
                <a:ea typeface="Calibri"/>
              </a:rPr>
              <a:t> </a:t>
            </a:r>
            <a:r>
              <a:rPr lang="ar-IQ" b="1" dirty="0" err="1">
                <a:ea typeface="Calibri"/>
              </a:rPr>
              <a:t>والكلورامبين</a:t>
            </a:r>
            <a:r>
              <a:rPr lang="ar-IQ" b="1" dirty="0">
                <a:ea typeface="Calibri"/>
              </a:rPr>
              <a:t> ينتقل ببطء  </a:t>
            </a:r>
            <a:r>
              <a:rPr lang="ar-IQ" b="1" dirty="0" err="1">
                <a:ea typeface="Calibri"/>
              </a:rPr>
              <a:t>والداينتروانيلين</a:t>
            </a:r>
            <a:r>
              <a:rPr lang="ar-IQ" b="1" dirty="0">
                <a:ea typeface="Calibri"/>
              </a:rPr>
              <a:t> ينتقل قليلاً .</a:t>
            </a:r>
            <a:endParaRPr lang="en-US" sz="2000" dirty="0">
              <a:ea typeface="Calibri"/>
              <a:cs typeface="Arial"/>
            </a:endParaRPr>
          </a:p>
          <a:p>
            <a:pPr marL="26035" marR="90170" algn="just">
              <a:lnSpc>
                <a:spcPct val="150000"/>
              </a:lnSpc>
              <a:spcAft>
                <a:spcPts val="1000"/>
              </a:spcAft>
            </a:pPr>
            <a:r>
              <a:rPr lang="ar-IQ" b="1" dirty="0">
                <a:ea typeface="Calibri"/>
              </a:rPr>
              <a:t>عندما يمتص </a:t>
            </a:r>
            <a:r>
              <a:rPr lang="en-US" b="1" dirty="0" smtClean="0">
                <a:effectLst/>
                <a:latin typeface="Arial"/>
                <a:ea typeface="Calibri"/>
                <a:cs typeface="Arial"/>
              </a:rPr>
              <a:t>2.4 – D</a:t>
            </a:r>
            <a:r>
              <a:rPr lang="ar-IQ" b="1" dirty="0">
                <a:ea typeface="Calibri"/>
              </a:rPr>
              <a:t> من الجذر فانه يميل إلى التفاعل مع ايونات الصوديوم الموجودة في خلايا الجذر لتكوين أملاحا غير ذائبة للمبيد أو ملحاً متحركاً يتراكم في الخلايا الجذرية، أما بالنسبة إلى </a:t>
            </a:r>
            <a:r>
              <a:rPr lang="ar-IQ" b="1" dirty="0" err="1">
                <a:ea typeface="Calibri"/>
              </a:rPr>
              <a:t>الكلورامبين</a:t>
            </a:r>
            <a:r>
              <a:rPr lang="ar-IQ" b="1" dirty="0">
                <a:ea typeface="Calibri"/>
              </a:rPr>
              <a:t> يتحلل حيوياً وبسرعة في جذور النبات المقاومة بحيث لا ينتقل إلى الأغصان بكميات ذات فعالية كبيرة .</a:t>
            </a:r>
            <a:endParaRPr lang="en-US" sz="2000" dirty="0">
              <a:ea typeface="Calibri"/>
              <a:cs typeface="Arial"/>
            </a:endParaRPr>
          </a:p>
          <a:p>
            <a:endParaRPr lang="ar-IQ" dirty="0"/>
          </a:p>
        </p:txBody>
      </p:sp>
    </p:spTree>
    <p:extLst>
      <p:ext uri="{BB962C8B-B14F-4D97-AF65-F5344CB8AC3E}">
        <p14:creationId xmlns:p14="http://schemas.microsoft.com/office/powerpoint/2010/main" val="14151211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62500" lnSpcReduction="20000"/>
          </a:bodyPr>
          <a:lstStyle/>
          <a:p>
            <a:pPr marL="26035" marR="90170" algn="just">
              <a:lnSpc>
                <a:spcPct val="150000"/>
              </a:lnSpc>
              <a:spcAft>
                <a:spcPts val="1000"/>
              </a:spcAft>
            </a:pPr>
            <a:r>
              <a:rPr lang="ar-IQ" b="1" dirty="0">
                <a:ea typeface="Calibri"/>
              </a:rPr>
              <a:t>ج- الامتصاص من البراعم الأرضية :</a:t>
            </a:r>
            <a:endParaRPr lang="en-US" sz="2000" dirty="0">
              <a:ea typeface="Calibri"/>
              <a:cs typeface="Arial"/>
            </a:endParaRPr>
          </a:p>
          <a:p>
            <a:pPr marL="26035" marR="90170" algn="just">
              <a:lnSpc>
                <a:spcPct val="150000"/>
              </a:lnSpc>
              <a:spcAft>
                <a:spcPts val="1000"/>
              </a:spcAft>
            </a:pPr>
            <a:r>
              <a:rPr lang="ar-IQ" b="1" dirty="0">
                <a:ea typeface="Calibri"/>
              </a:rPr>
              <a:t>قبل بزوغ الأغصان فوق سطح التربة بالنسبة </a:t>
            </a:r>
            <a:r>
              <a:rPr lang="ar-IQ" b="1" dirty="0" err="1">
                <a:ea typeface="Calibri"/>
              </a:rPr>
              <a:t>لبادرات</a:t>
            </a:r>
            <a:r>
              <a:rPr lang="ar-IQ" b="1" dirty="0">
                <a:ea typeface="Calibri"/>
              </a:rPr>
              <a:t> الحشائش بشكل عام تعد مواقع مهمة لامتصاص أنواع معينة من المبيدات المضافة إلى التربة وان غمد الرويشة و عقدة التاج </a:t>
            </a:r>
            <a:r>
              <a:rPr lang="ar-IQ" b="1" dirty="0" err="1">
                <a:ea typeface="Calibri"/>
              </a:rPr>
              <a:t>لبادرات</a:t>
            </a:r>
            <a:r>
              <a:rPr lang="ar-IQ" b="1" dirty="0">
                <a:ea typeface="Calibri"/>
              </a:rPr>
              <a:t> الحشائش في معظم الحالات تعد هي المواقع الأكثر أهمية </a:t>
            </a:r>
            <a:r>
              <a:rPr lang="ar-IQ" b="1" dirty="0" err="1">
                <a:ea typeface="Calibri"/>
              </a:rPr>
              <a:t>لأمتصاص</a:t>
            </a:r>
            <a:r>
              <a:rPr lang="ar-IQ" b="1" dirty="0">
                <a:ea typeface="Calibri"/>
              </a:rPr>
              <a:t> المبيد على البراعم الأرضية بينما غمد الأوراق والبراعم المحيطة بغمد الرويشة والسويقة الجنينية السفلى أقل أهمية واعتماداً على نوع النبات، فان فعالية الأغصان الأرضية لامتصاص المبيدات تكون أكبر من الأجزاء الأرضية للمبيدات نفسها.</a:t>
            </a:r>
            <a:endParaRPr lang="en-US" sz="2000" dirty="0">
              <a:ea typeface="Calibri"/>
              <a:cs typeface="Arial"/>
            </a:endParaRPr>
          </a:p>
          <a:p>
            <a:pPr marL="26035" marR="90170" algn="just">
              <a:lnSpc>
                <a:spcPct val="150000"/>
              </a:lnSpc>
              <a:spcAft>
                <a:spcPts val="1000"/>
              </a:spcAft>
            </a:pPr>
            <a:r>
              <a:rPr lang="ar-IQ" b="1" dirty="0">
                <a:ea typeface="Calibri"/>
              </a:rPr>
              <a:t>في مثل هذه الحالات تميل المبيدات إلى الاستمرار والتحرك في النبات بعد الامتصاص الخضري بينما المبيدات الممتصة بالجذور لا تتحرك داخل العضو وعليه فان الموضوع المهم في امتصاص الأجزاء الخضرية </a:t>
            </a:r>
            <a:r>
              <a:rPr lang="ar-IQ" b="1" dirty="0" err="1">
                <a:ea typeface="Calibri"/>
              </a:rPr>
              <a:t>لبادرات</a:t>
            </a:r>
            <a:r>
              <a:rPr lang="ar-IQ" b="1" dirty="0">
                <a:ea typeface="Calibri"/>
              </a:rPr>
              <a:t> الحشائش للمبيد على امتصاصه بالجذور هو بقاء أو وجود عوائق تمنع من نقل أو حركة المبيد بالجذور.</a:t>
            </a:r>
            <a:endParaRPr lang="en-US" sz="2000" dirty="0">
              <a:ea typeface="Calibri"/>
              <a:cs typeface="Arial"/>
            </a:endParaRPr>
          </a:p>
          <a:p>
            <a:pPr marL="26035" marR="90170" algn="just">
              <a:lnSpc>
                <a:spcPct val="150000"/>
              </a:lnSpc>
              <a:spcAft>
                <a:spcPts val="1000"/>
              </a:spcAft>
            </a:pPr>
            <a:r>
              <a:rPr lang="ar-IQ" b="1" dirty="0">
                <a:ea typeface="Calibri"/>
              </a:rPr>
              <a:t> </a:t>
            </a:r>
            <a:endParaRPr lang="en-US" sz="2000" dirty="0">
              <a:ea typeface="Calibri"/>
              <a:cs typeface="Arial"/>
            </a:endParaRPr>
          </a:p>
          <a:p>
            <a:endParaRPr lang="ar-IQ" dirty="0"/>
          </a:p>
        </p:txBody>
      </p:sp>
    </p:spTree>
    <p:extLst>
      <p:ext uri="{BB962C8B-B14F-4D97-AF65-F5344CB8AC3E}">
        <p14:creationId xmlns:p14="http://schemas.microsoft.com/office/powerpoint/2010/main" val="36985282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TotalTime>
  <Words>587</Words>
  <Application>Microsoft Office PowerPoint</Application>
  <PresentationFormat>عرض على الشاشة (3:4)‏</PresentationFormat>
  <Paragraphs>35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mohammed</dc:creator>
  <cp:lastModifiedBy>mohammed</cp:lastModifiedBy>
  <cp:revision>16</cp:revision>
  <dcterms:created xsi:type="dcterms:W3CDTF">2023-10-15T06:24:45Z</dcterms:created>
  <dcterms:modified xsi:type="dcterms:W3CDTF">2023-11-05T05:42:22Z</dcterms:modified>
</cp:coreProperties>
</file>